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Montserrat"/>
      <p:regular r:id="rId50"/>
      <p:bold r:id="rId51"/>
      <p:italic r:id="rId52"/>
      <p:boldItalic r:id="rId53"/>
    </p:embeddedFont>
    <p:embeddedFont>
      <p:font typeface="Lato"/>
      <p:regular r:id="rId54"/>
      <p:bold r:id="rId55"/>
      <p:italic r:id="rId56"/>
      <p:boldItalic r:id="rId57"/>
    </p:embeddedFont>
    <p:embeddedFont>
      <p:font typeface="Montserrat ExtraBold"/>
      <p:bold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60" roundtripDataSignature="AMtx7miyms29c2/F/n3SymvtSYqeAS5V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customschemas.google.com/relationships/presentationmetadata" Target="meta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-bold.fntdata"/><Relationship Id="rId50" Type="http://schemas.openxmlformats.org/officeDocument/2006/relationships/font" Target="fonts/Montserrat-regular.fntdata"/><Relationship Id="rId53" Type="http://schemas.openxmlformats.org/officeDocument/2006/relationships/font" Target="fonts/Montserrat-boldItalic.fntdata"/><Relationship Id="rId52" Type="http://schemas.openxmlformats.org/officeDocument/2006/relationships/font" Target="fonts/Montserrat-italic.fntdata"/><Relationship Id="rId11" Type="http://schemas.openxmlformats.org/officeDocument/2006/relationships/slide" Target="slides/slide6.xml"/><Relationship Id="rId55" Type="http://schemas.openxmlformats.org/officeDocument/2006/relationships/font" Target="fonts/Lato-bold.fntdata"/><Relationship Id="rId10" Type="http://schemas.openxmlformats.org/officeDocument/2006/relationships/slide" Target="slides/slide5.xml"/><Relationship Id="rId54" Type="http://schemas.openxmlformats.org/officeDocument/2006/relationships/font" Target="fonts/Lato-regular.fntdata"/><Relationship Id="rId13" Type="http://schemas.openxmlformats.org/officeDocument/2006/relationships/slide" Target="slides/slide8.xml"/><Relationship Id="rId57" Type="http://schemas.openxmlformats.org/officeDocument/2006/relationships/font" Target="fonts/Lato-boldItalic.fntdata"/><Relationship Id="rId12" Type="http://schemas.openxmlformats.org/officeDocument/2006/relationships/slide" Target="slides/slide7.xml"/><Relationship Id="rId56" Type="http://schemas.openxmlformats.org/officeDocument/2006/relationships/font" Target="fonts/Lato-italic.fntdata"/><Relationship Id="rId15" Type="http://schemas.openxmlformats.org/officeDocument/2006/relationships/slide" Target="slides/slide10.xml"/><Relationship Id="rId59" Type="http://schemas.openxmlformats.org/officeDocument/2006/relationships/font" Target="fonts/MontserratExtraBold-boldItalic.fntdata"/><Relationship Id="rId14" Type="http://schemas.openxmlformats.org/officeDocument/2006/relationships/slide" Target="slides/slide9.xml"/><Relationship Id="rId58" Type="http://schemas.openxmlformats.org/officeDocument/2006/relationships/font" Target="fonts/MontserratExtraBo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7c74ed50d8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7c74ed50d8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7c74ed50d8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7c74ed50d8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7c74ed50d8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7c74ed50d8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7c74ed50d8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7c74ed50d8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7c74ed50d8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7c74ed50d8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7c74ed50d8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7c74ed50d8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7c74ed50d8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7c74ed50d8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7c74ed50d8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7c74ed50d8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7c74ed50d8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7c74ed50d8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c74ed50d8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7c74ed50d8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7c74ed50d8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7c74ed50d8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2745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5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35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5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5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35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35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35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4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4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4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4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6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21" name="Google Shape;21;p3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" name="Google Shape;24;p3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37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8" name="Google Shape;28;p37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37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37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7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7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7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7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7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7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7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7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7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37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7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37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37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7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7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37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" name="Google Shape;4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38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50" name="Google Shape;50;p3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3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3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3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3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9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58" name="Google Shape;58;p3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3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40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64" name="Google Shape;64;p4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4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4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4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4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137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4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4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4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058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42"/>
          <p:cNvGrpSpPr/>
          <p:nvPr/>
        </p:nvGrpSpPr>
        <p:grpSpPr>
          <a:xfrm>
            <a:off x="0" y="381001"/>
            <a:ext cx="1037850" cy="1016288"/>
            <a:chOff x="0" y="381001"/>
            <a:chExt cx="1037850" cy="1016288"/>
          </a:xfrm>
        </p:grpSpPr>
        <p:sp>
          <p:nvSpPr>
            <p:cNvPr id="93" name="Google Shape;93;p4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4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4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4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4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4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41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4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18.jpg"/><Relationship Id="rId5" Type="http://schemas.openxmlformats.org/officeDocument/2006/relationships/image" Target="../media/image9.jpg"/><Relationship Id="rId6" Type="http://schemas.openxmlformats.org/officeDocument/2006/relationships/image" Target="../media/image4.jpg"/><Relationship Id="rId7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5" Type="http://schemas.openxmlformats.org/officeDocument/2006/relationships/image" Target="../media/image3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Relationship Id="rId4" Type="http://schemas.openxmlformats.org/officeDocument/2006/relationships/image" Target="../media/image21.jpg"/><Relationship Id="rId5" Type="http://schemas.openxmlformats.org/officeDocument/2006/relationships/image" Target="../media/image27.jpg"/><Relationship Id="rId6" Type="http://schemas.openxmlformats.org/officeDocument/2006/relationships/image" Target="../media/image3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Relationship Id="rId4" Type="http://schemas.openxmlformats.org/officeDocument/2006/relationships/image" Target="../media/image48.jpg"/><Relationship Id="rId5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g"/><Relationship Id="rId4" Type="http://schemas.openxmlformats.org/officeDocument/2006/relationships/image" Target="../media/image42.jpg"/><Relationship Id="rId5" Type="http://schemas.openxmlformats.org/officeDocument/2006/relationships/image" Target="../media/image47.jpg"/><Relationship Id="rId6" Type="http://schemas.openxmlformats.org/officeDocument/2006/relationships/image" Target="../media/image5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Relationship Id="rId4" Type="http://schemas.openxmlformats.org/officeDocument/2006/relationships/image" Target="../media/image45.jpg"/><Relationship Id="rId5" Type="http://schemas.openxmlformats.org/officeDocument/2006/relationships/image" Target="../media/image65.png"/><Relationship Id="rId6" Type="http://schemas.openxmlformats.org/officeDocument/2006/relationships/image" Target="../media/image50.jpg"/><Relationship Id="rId7" Type="http://schemas.openxmlformats.org/officeDocument/2006/relationships/image" Target="../media/image4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Relationship Id="rId4" Type="http://schemas.openxmlformats.org/officeDocument/2006/relationships/image" Target="../media/image46.png"/><Relationship Id="rId5" Type="http://schemas.openxmlformats.org/officeDocument/2006/relationships/image" Target="../media/image6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png"/><Relationship Id="rId4" Type="http://schemas.openxmlformats.org/officeDocument/2006/relationships/image" Target="../media/image53.png"/><Relationship Id="rId5" Type="http://schemas.openxmlformats.org/officeDocument/2006/relationships/image" Target="../media/image5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1.jpg"/><Relationship Id="rId4" Type="http://schemas.openxmlformats.org/officeDocument/2006/relationships/image" Target="../media/image63.jpg"/><Relationship Id="rId5" Type="http://schemas.openxmlformats.org/officeDocument/2006/relationships/image" Target="../media/image6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www.jerrysmap.com/" TargetMode="External"/><Relationship Id="rId4" Type="http://schemas.openxmlformats.org/officeDocument/2006/relationships/hyperlink" Target="http://mineatlas.com/" TargetMode="External"/><Relationship Id="rId5" Type="http://schemas.openxmlformats.org/officeDocument/2006/relationships/hyperlink" Target="https://donjon.bin.sh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35" name="Google Shape;13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637"/>
            <a:ext cx="9143998" cy="514676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"/>
          <p:cNvSpPr txBox="1"/>
          <p:nvPr>
            <p:ph type="ctrTitle"/>
          </p:nvPr>
        </p:nvSpPr>
        <p:spPr>
          <a:xfrm>
            <a:off x="177450" y="0"/>
            <a:ext cx="5017500" cy="22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Creating 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Infinite 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latin typeface="Montserrat ExtraBold"/>
                <a:ea typeface="Montserrat ExtraBold"/>
                <a:cs typeface="Montserrat ExtraBold"/>
                <a:sym typeface="Montserrat ExtraBold"/>
              </a:rPr>
              <a:t>Worlds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Minecraft</a:t>
            </a:r>
            <a:endParaRPr/>
          </a:p>
        </p:txBody>
      </p:sp>
      <p:sp>
        <p:nvSpPr>
          <p:cNvPr id="200" name="Google Shape;200;p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7488" y="1567538"/>
            <a:ext cx="2943225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6288" y="1553259"/>
            <a:ext cx="1588209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0363" y="312012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40725" y="3129650"/>
            <a:ext cx="2895600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02625" y="1519913"/>
            <a:ext cx="2771775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Math Explanation</a:t>
            </a:r>
            <a:endParaRPr/>
          </a:p>
        </p:txBody>
      </p:sp>
      <p:sp>
        <p:nvSpPr>
          <p:cNvPr id="211" name="Google Shape;211;p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12" name="Google Shape;21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7500" y="2339525"/>
            <a:ext cx="36576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2550" y="2339525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On Demand Generation</a:t>
            </a:r>
            <a:endParaRPr/>
          </a:p>
        </p:txBody>
      </p:sp>
      <p:sp>
        <p:nvSpPr>
          <p:cNvPr id="219" name="Google Shape;219;p1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20" name="Google Shape;22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" y="1450525"/>
            <a:ext cx="4105275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5263" y="1507675"/>
            <a:ext cx="4886325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Perlin Examples</a:t>
            </a:r>
            <a:endParaRPr/>
          </a:p>
        </p:txBody>
      </p:sp>
      <p:sp>
        <p:nvSpPr>
          <p:cNvPr id="227" name="Google Shape;227;p1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28" name="Google Shape;22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8438" y="21506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1563" y="21506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54700" y="2293250"/>
            <a:ext cx="2466975" cy="2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Where are the Rivers?</a:t>
            </a:r>
            <a:endParaRPr/>
          </a:p>
        </p:txBody>
      </p:sp>
      <p:sp>
        <p:nvSpPr>
          <p:cNvPr id="236" name="Google Shape;236;p12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37" name="Google Shape;23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925" y="1164063"/>
            <a:ext cx="5142150" cy="371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43" name="Google Shape;243;p1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517388"/>
            <a:ext cx="5143500" cy="410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No Man’s Sky</a:t>
            </a:r>
            <a:endParaRPr/>
          </a:p>
        </p:txBody>
      </p:sp>
      <p:sp>
        <p:nvSpPr>
          <p:cNvPr id="250" name="Google Shape;250;p1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51" name="Google Shape;25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8100" y="939713"/>
            <a:ext cx="7407801" cy="41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Terrain Examples</a:t>
            </a:r>
            <a:endParaRPr/>
          </a:p>
        </p:txBody>
      </p:sp>
      <p:sp>
        <p:nvSpPr>
          <p:cNvPr id="257" name="Google Shape;257;p1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58" name="Google Shape;25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1300" y="139482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8800" y="139482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1813" y="299502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68800" y="299502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Uber Noise</a:t>
            </a:r>
            <a:endParaRPr/>
          </a:p>
        </p:txBody>
      </p:sp>
      <p:sp>
        <p:nvSpPr>
          <p:cNvPr id="267" name="Google Shape;267;p1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   Domain Warping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   Slope Erosion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   Altitude Erosion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   Ridges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   Plateaus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   Terraces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   Rolling Hills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   Non-repeating features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   Analyitical Derivative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Gradient Randomization</a:t>
            </a:r>
            <a:endParaRPr/>
          </a:p>
        </p:txBody>
      </p:sp>
      <p:sp>
        <p:nvSpPr>
          <p:cNvPr id="273" name="Google Shape;273;p1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74" name="Google Shape;27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4263" y="1567550"/>
            <a:ext cx="3365376" cy="337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Who Am I?</a:t>
            </a:r>
            <a:endParaRPr/>
          </a:p>
        </p:txBody>
      </p:sp>
      <p:sp>
        <p:nvSpPr>
          <p:cNvPr id="142" name="Google Shape;142;p2"/>
          <p:cNvSpPr txBox="1"/>
          <p:nvPr>
            <p:ph idx="1" type="body"/>
          </p:nvPr>
        </p:nvSpPr>
        <p:spPr>
          <a:xfrm>
            <a:off x="3811375" y="1567550"/>
            <a:ext cx="42183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Software developer (10 Years)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BS Degree in Computer Science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Hobbyist video game programmer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Rotating DM for 3 D&amp;D groups over 5 years</a:t>
            </a:r>
            <a:endParaRPr/>
          </a:p>
        </p:txBody>
      </p:sp>
      <p:pic>
        <p:nvPicPr>
          <p:cNvPr id="143" name="Google Shape;14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050" y="1567550"/>
            <a:ext cx="3219323" cy="24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Sine Functions</a:t>
            </a:r>
            <a:endParaRPr/>
          </a:p>
        </p:txBody>
      </p:sp>
      <p:sp>
        <p:nvSpPr>
          <p:cNvPr id="280" name="Google Shape;280;p1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81" name="Google Shape;28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3725" y="1567550"/>
            <a:ext cx="3556540" cy="29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NMS Gradient Function</a:t>
            </a:r>
            <a:endParaRPr/>
          </a:p>
        </p:txBody>
      </p:sp>
      <p:sp>
        <p:nvSpPr>
          <p:cNvPr id="287" name="Google Shape;287;p1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88" name="Google Shape;28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8350" y="1594400"/>
            <a:ext cx="50673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How to Use?</a:t>
            </a:r>
            <a:endParaRPr/>
          </a:p>
        </p:txBody>
      </p:sp>
      <p:sp>
        <p:nvSpPr>
          <p:cNvPr id="294" name="Google Shape;294;p2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mineatlas.com</a:t>
            </a:r>
            <a:endParaRPr/>
          </a:p>
        </p:txBody>
      </p:sp>
      <p:sp>
        <p:nvSpPr>
          <p:cNvPr id="300" name="Google Shape;300;p2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01" name="Google Shape;30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7500" y="1267488"/>
            <a:ext cx="7038900" cy="3511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World Creation By hand</a:t>
            </a:r>
            <a:endParaRPr/>
          </a:p>
        </p:txBody>
      </p:sp>
      <p:sp>
        <p:nvSpPr>
          <p:cNvPr id="307" name="Google Shape;307;p22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08" name="Google Shape;30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7123" y="1415150"/>
            <a:ext cx="4769475" cy="317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14" name="Google Shape;314;p2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15" name="Google Shape;31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8198" y="1170060"/>
            <a:ext cx="5567599" cy="370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21" name="Google Shape;321;p2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22" name="Google Shape;32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6589" y="1105325"/>
            <a:ext cx="5770813" cy="38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28" name="Google Shape;328;p2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29" name="Google Shape;3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2014" y="801974"/>
            <a:ext cx="5319976" cy="353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Adding Actors</a:t>
            </a:r>
            <a:endParaRPr/>
          </a:p>
        </p:txBody>
      </p:sp>
      <p:sp>
        <p:nvSpPr>
          <p:cNvPr id="335" name="Google Shape;335;p2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Actors can be individuals, groups, or even weather (President, Country, Volcano)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Actors have needs and wants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Actors are greedy and want to expand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Minecraft Actors</a:t>
            </a:r>
            <a:endParaRPr/>
          </a:p>
        </p:txBody>
      </p:sp>
      <p:sp>
        <p:nvSpPr>
          <p:cNvPr id="341" name="Google Shape;341;p2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42" name="Google Shape;34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2550" y="2571738"/>
            <a:ext cx="99060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5650" y="2235913"/>
            <a:ext cx="992700" cy="202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0838" y="217645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Presentation Contents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49" name="Google Shape;149;p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What can I use this for?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What defines an infinite world?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How do video games create worlds? (Uh oh! Math!)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Simple at home world creation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Final notes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 &amp; A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50" name="Google Shape;15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5600" y="287855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NMS Actors</a:t>
            </a:r>
            <a:endParaRPr/>
          </a:p>
        </p:txBody>
      </p:sp>
      <p:sp>
        <p:nvSpPr>
          <p:cNvPr id="350" name="Google Shape;350;p2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51" name="Google Shape;35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7500" y="156755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2838" y="1496100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0800" y="3167750"/>
            <a:ext cx="31242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92850" y="32391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Water creates life</a:t>
            </a:r>
            <a:endParaRPr/>
          </a:p>
        </p:txBody>
      </p:sp>
      <p:sp>
        <p:nvSpPr>
          <p:cNvPr id="360" name="Google Shape;360;p2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61" name="Google Shape;36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788" y="1307838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9175" y="1307850"/>
            <a:ext cx="2396728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9800" y="3050925"/>
            <a:ext cx="2619375" cy="19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9175" y="3050925"/>
            <a:ext cx="2396725" cy="209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05888" y="1567538"/>
            <a:ext cx="1704975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71" name="Google Shape;371;p3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72" name="Google Shape;37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2014" y="801974"/>
            <a:ext cx="5319976" cy="353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78" name="Google Shape;378;p3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379" name="Google Shape;37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5626" y="1073236"/>
            <a:ext cx="5772726" cy="38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7c74ed50d8_1_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Naming Places</a:t>
            </a:r>
            <a:endParaRPr/>
          </a:p>
        </p:txBody>
      </p:sp>
      <p:sp>
        <p:nvSpPr>
          <p:cNvPr id="385" name="Google Shape;385;g27c74ed50d8_1_2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People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Geography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Animals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Joke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7c74ed50d8_1_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</a:t>
            </a:r>
            <a:endParaRPr/>
          </a:p>
        </p:txBody>
      </p:sp>
      <p:sp>
        <p:nvSpPr>
          <p:cNvPr id="391" name="Google Shape;391;g27c74ed50d8_1_2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Wyoming  - Rolling Planes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Tunkhannock - Little Stream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Tobyhanna - a stream whose banks are fringed with alder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Susquehanna - Muddy River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Kaaterskill - (dutch) Big Cat Creek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Schuylkill (River) - (dutch) Hidden River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Plymouth Meeting - A place for people from Plymouth to meet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Plymouth - The mouth of the Ply river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Intercourse - Cross Keys or “Enter Course”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Egg Harbor - Smells like eggs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Devil’s Hole PA - Bottomless lake that sent you to hell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7c74ed50d8_1_3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7c74ed50d8_1_3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Google Shape;398;g27c74ed50d8_1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5626" y="1073236"/>
            <a:ext cx="5772726" cy="38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27c74ed50d8_1_36"/>
          <p:cNvSpPr txBox="1"/>
          <p:nvPr/>
        </p:nvSpPr>
        <p:spPr>
          <a:xfrm>
            <a:off x="3685925" y="1694150"/>
            <a:ext cx="8013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Desart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0" name="Google Shape;400;g27c74ed50d8_1_36"/>
          <p:cNvSpPr txBox="1"/>
          <p:nvPr/>
        </p:nvSpPr>
        <p:spPr>
          <a:xfrm>
            <a:off x="2121500" y="2724375"/>
            <a:ext cx="12057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HiLaken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g27c74ed50d8_1_36"/>
          <p:cNvSpPr txBox="1"/>
          <p:nvPr/>
        </p:nvSpPr>
        <p:spPr>
          <a:xfrm>
            <a:off x="4662725" y="3647775"/>
            <a:ext cx="9159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Lamouth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2" name="Google Shape;402;g27c74ed50d8_1_36"/>
          <p:cNvSpPr txBox="1"/>
          <p:nvPr/>
        </p:nvSpPr>
        <p:spPr>
          <a:xfrm>
            <a:off x="6303450" y="1953650"/>
            <a:ext cx="12669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Marshome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7c74ed50d8_1_4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about Confined Spaces? </a:t>
            </a:r>
            <a:endParaRPr/>
          </a:p>
        </p:txBody>
      </p:sp>
      <p:sp>
        <p:nvSpPr>
          <p:cNvPr id="408" name="Google Shape;408;g27c74ed50d8_1_46"/>
          <p:cNvSpPr txBox="1"/>
          <p:nvPr>
            <p:ph idx="1" type="body"/>
          </p:nvPr>
        </p:nvSpPr>
        <p:spPr>
          <a:xfrm>
            <a:off x="1297500" y="121652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Known Space Size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Known space can be more complex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Needs to be reachable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Calculations don’t need to be continuous</a:t>
            </a:r>
            <a:endParaRPr/>
          </a:p>
        </p:txBody>
      </p:sp>
      <p:pic>
        <p:nvPicPr>
          <p:cNvPr id="409" name="Google Shape;409;g27c74ed50d8_1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04" y="2571750"/>
            <a:ext cx="3257350" cy="22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27c74ed50d8_1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7973" y="2365750"/>
            <a:ext cx="2435299" cy="26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27c74ed50d8_1_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3275" y="2540550"/>
            <a:ext cx="3257350" cy="2443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7c74ed50d8_1_5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Binary Space Partitioning</a:t>
            </a:r>
            <a:endParaRPr/>
          </a:p>
        </p:txBody>
      </p:sp>
      <p:sp>
        <p:nvSpPr>
          <p:cNvPr id="417" name="Google Shape;417;g27c74ed50d8_1_5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8" name="Google Shape;418;g27c74ed50d8_1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1081688"/>
            <a:ext cx="285750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7c74ed50d8_1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875" y="2571750"/>
            <a:ext cx="2772700" cy="17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27c74ed50d8_1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7492" y="2253212"/>
            <a:ext cx="3461376" cy="2012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7c74ed50d8_1_6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27c74ed50d8_1_6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7" name="Google Shape;427;g27c74ed50d8_1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288" y="655038"/>
            <a:ext cx="6524625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Use Cases</a:t>
            </a:r>
            <a:endParaRPr/>
          </a:p>
        </p:txBody>
      </p:sp>
      <p:sp>
        <p:nvSpPr>
          <p:cNvPr id="156" name="Google Shape;15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Video Games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Novels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Tabletop RPGs (DnD, WoD, etc)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Hobby (Jerry’s Map)</a:t>
            </a:r>
            <a:endParaRPr/>
          </a:p>
        </p:txBody>
      </p:sp>
      <p:pic>
        <p:nvPicPr>
          <p:cNvPr id="157" name="Google Shape;15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8375" y="1926501"/>
            <a:ext cx="3902650" cy="219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7c74ed50d8_1_6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27c74ed50d8_1_6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g27c74ed50d8_1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651" y="525275"/>
            <a:ext cx="4129401" cy="409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7c74ed50d8_1_7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27c74ed50d8_1_7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1" name="Google Shape;441;g27c74ed50d8_1_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3389" y="617350"/>
            <a:ext cx="4180876" cy="411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7c74ed50d8_1_8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27c74ed50d8_1_8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8" name="Google Shape;448;g27c74ed50d8_1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648" y="556400"/>
            <a:ext cx="4264926" cy="42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Your World is yours</a:t>
            </a:r>
            <a:endParaRPr/>
          </a:p>
        </p:txBody>
      </p:sp>
      <p:sp>
        <p:nvSpPr>
          <p:cNvPr id="454" name="Google Shape;454;p32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Rivers can split (River Bifurcation)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Tidal forces can  generate natural canals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world doesn’t have to spin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It doesn’t even have to be flat</a:t>
            </a:r>
            <a:endParaRPr/>
          </a:p>
        </p:txBody>
      </p:sp>
      <p:pic>
        <p:nvPicPr>
          <p:cNvPr id="455" name="Google Shape;45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3150" y="1451525"/>
            <a:ext cx="314325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9550" y="2571750"/>
            <a:ext cx="21336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2050" y="29945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Q &amp; A</a:t>
            </a:r>
            <a:endParaRPr/>
          </a:p>
        </p:txBody>
      </p:sp>
      <p:sp>
        <p:nvSpPr>
          <p:cNvPr id="463" name="Google Shape;463;p3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michaeltroyjr@gmail.com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Helpful Links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http://www.jerrysmap.com/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http://mineatlas.com/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https://donjon.bin.sh/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Infinite Worlds</a:t>
            </a:r>
            <a:endParaRPr/>
          </a:p>
        </p:txBody>
      </p:sp>
      <p:sp>
        <p:nvSpPr>
          <p:cNvPr id="163" name="Google Shape;163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Established by a set of rules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Contains Actors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Just add water!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0750" y="1390550"/>
            <a:ext cx="4199824" cy="2362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c74ed50d8_1_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/>
              <a:t>Procedural Generation</a:t>
            </a:r>
            <a:endParaRPr/>
          </a:p>
        </p:txBody>
      </p:sp>
      <p:sp>
        <p:nvSpPr>
          <p:cNvPr id="170" name="Google Shape;170;g27c74ed50d8_1_5"/>
          <p:cNvSpPr txBox="1"/>
          <p:nvPr>
            <p:ph idx="1" type="body"/>
          </p:nvPr>
        </p:nvSpPr>
        <p:spPr>
          <a:xfrm>
            <a:off x="1381475" y="948275"/>
            <a:ext cx="5662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a method of creating data algorithmically as opposed to manually, typically through a combination of human-generated assets and algorithms coupled with computer-generated randomness and processing power.</a:t>
            </a:r>
            <a:endParaRPr/>
          </a:p>
        </p:txBody>
      </p:sp>
      <p:pic>
        <p:nvPicPr>
          <p:cNvPr id="171" name="Google Shape;171;g27c74ed50d8_1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2150" y="2426050"/>
            <a:ext cx="3185025" cy="24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7c74ed50d8_1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175" y="2394225"/>
            <a:ext cx="3122976" cy="22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7c74ed50d8_1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75" y="2335175"/>
            <a:ext cx="2230448" cy="115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Terrain Generation</a:t>
            </a:r>
            <a:endParaRPr/>
          </a:p>
        </p:txBody>
      </p:sp>
      <p:sp>
        <p:nvSpPr>
          <p:cNvPr id="179" name="Google Shape;179;p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Repeatable Ruleset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Fully isolated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Seed Value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80" name="Google Shape;18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4600" y="1659125"/>
            <a:ext cx="4565226" cy="25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7c74ed50d8_1_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Purely Random (Noise)</a:t>
            </a:r>
            <a:endParaRPr/>
          </a:p>
        </p:txBody>
      </p:sp>
      <p:sp>
        <p:nvSpPr>
          <p:cNvPr id="186" name="Google Shape;186;g27c74ed50d8_1_1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g27c74ed50d8_1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2799" y="1851578"/>
            <a:ext cx="2338400" cy="2343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Perlin Noise</a:t>
            </a:r>
            <a:endParaRPr/>
          </a:p>
        </p:txBody>
      </p:sp>
      <p:sp>
        <p:nvSpPr>
          <p:cNvPr id="193" name="Google Shape;193;p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94" name="Google Shape;19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0" y="1140025"/>
            <a:ext cx="7546699" cy="37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